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BF1"/>
    <a:srgbClr val="0F1E31"/>
    <a:srgbClr val="0F1A2C"/>
    <a:srgbClr val="0F1C2F"/>
    <a:srgbClr val="0E1D30"/>
    <a:srgbClr val="10192A"/>
    <a:srgbClr val="FFF8A4"/>
    <a:srgbClr val="D4BE62"/>
    <a:srgbClr val="FFE8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63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2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6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9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6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5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8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1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53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4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9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FF193-B0CE-408B-B028-5CCB6D717F9C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ED6D1-F74C-43C5-AB99-6E93FA7964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5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83169" y="3551135"/>
            <a:ext cx="8825658" cy="861420"/>
          </a:xfrm>
          <a:noFill/>
          <a:ln>
            <a:noFill/>
          </a:ln>
          <a:effectLst/>
        </p:spPr>
        <p:txBody>
          <a:bodyPr>
            <a:noAutofit/>
          </a:bodyPr>
          <a:lstStyle/>
          <a:p>
            <a:pPr algn="ctr"/>
            <a:r>
              <a:rPr lang="ru-RU" sz="4000" b="1" cap="none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Курсовая работа</a:t>
            </a:r>
            <a:endParaRPr lang="en-US" sz="4000" b="1" cap="none" dirty="0">
              <a:ln w="12700">
                <a:noFill/>
                <a:prstDash val="solid"/>
              </a:ln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59429" y="1448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3826-7A25-43D2-B2F8-C7159BB4DF65}"/>
              </a:ext>
            </a:extLst>
          </p:cNvPr>
          <p:cNvSpPr txBox="1"/>
          <p:nvPr/>
        </p:nvSpPr>
        <p:spPr>
          <a:xfrm>
            <a:off x="1523998" y="5983305"/>
            <a:ext cx="9144001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ru-RU" sz="1400" b="1" dirty="0">
                <a:solidFill>
                  <a:schemeClr val="bg1"/>
                </a:solidFill>
                <a:latin typeface="Calibri" charset="0"/>
              </a:rPr>
              <a:t>20</a:t>
            </a:r>
            <a:r>
              <a:rPr lang="en-US" sz="1400" b="1" dirty="0" smtClean="0">
                <a:solidFill>
                  <a:schemeClr val="bg1"/>
                </a:solidFill>
                <a:latin typeface="Calibri" charset="0"/>
              </a:rPr>
              <a:t>2</a:t>
            </a:r>
            <a:r>
              <a:rPr lang="ru-RU" sz="1400" b="1" dirty="0" smtClean="0">
                <a:solidFill>
                  <a:schemeClr val="bg1"/>
                </a:solidFill>
                <a:latin typeface="Calibri" charset="0"/>
              </a:rPr>
              <a:t>1г</a:t>
            </a:r>
            <a:r>
              <a:rPr lang="ru-RU" sz="1400" b="1" dirty="0">
                <a:solidFill>
                  <a:schemeClr val="bg1"/>
                </a:solidFill>
                <a:latin typeface="Calibri" charset="0"/>
              </a:rPr>
              <a:t>.</a:t>
            </a:r>
            <a:endParaRPr lang="ru-RU" b="1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F970BD4-4AAF-4C93-824B-DCB5B24145ED}"/>
              </a:ext>
            </a:extLst>
          </p:cNvPr>
          <p:cNvSpPr/>
          <p:nvPr/>
        </p:nvSpPr>
        <p:spPr>
          <a:xfrm>
            <a:off x="364673" y="2719594"/>
            <a:ext cx="11119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Институт Информационных технологий (ИТ)</a:t>
            </a:r>
            <a:br>
              <a:rPr lang="ru-RU" b="1" dirty="0">
                <a:solidFill>
                  <a:schemeClr val="bg1"/>
                </a:solidFill>
              </a:rPr>
            </a:br>
            <a:r>
              <a:rPr lang="ru-RU" b="1" dirty="0">
                <a:solidFill>
                  <a:schemeClr val="bg1"/>
                </a:solidFill>
              </a:rPr>
              <a:t>Кафедра Инструментального и прикладного программного обеспечения (</a:t>
            </a:r>
            <a:r>
              <a:rPr lang="ru-RU" b="1" dirty="0" err="1">
                <a:solidFill>
                  <a:schemeClr val="bg1"/>
                </a:solidFill>
              </a:rPr>
              <a:t>ИиППО</a:t>
            </a:r>
            <a:r>
              <a:rPr lang="ru-RU" b="1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E96E165-F0ED-44A2-A5D7-625EA6ACC2DE}"/>
              </a:ext>
            </a:extLst>
          </p:cNvPr>
          <p:cNvSpPr/>
          <p:nvPr/>
        </p:nvSpPr>
        <p:spPr>
          <a:xfrm>
            <a:off x="536463" y="1247861"/>
            <a:ext cx="111190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МИНОБРНАУКИ РОССИИ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Федеральное бюджетное образовательное учреждение 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высшего образования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«Российский технологический университет»</a:t>
            </a:r>
          </a:p>
          <a:p>
            <a:pPr algn="ctr"/>
            <a:r>
              <a:rPr lang="ru-RU" b="1" dirty="0">
                <a:solidFill>
                  <a:schemeClr val="bg1"/>
                </a:solidFill>
              </a:rPr>
              <a:t>МИРЭА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96C7968-13F8-470D-B79A-317D21D2B47E}"/>
              </a:ext>
            </a:extLst>
          </p:cNvPr>
          <p:cNvSpPr/>
          <p:nvPr/>
        </p:nvSpPr>
        <p:spPr>
          <a:xfrm>
            <a:off x="0" y="4412555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spc="50" dirty="0">
                <a:ln w="9525" cmpd="sng">
                  <a:noFill/>
                  <a:prstDash val="solid"/>
                </a:ln>
                <a:solidFill>
                  <a:schemeClr val="bg1"/>
                </a:solidFill>
                <a:effectLst/>
              </a:rPr>
              <a:t>ТЕМА : </a:t>
            </a:r>
            <a:r>
              <a:rPr lang="ru-RU" sz="3000" b="1" spc="5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</a:rPr>
              <a:t>Приложение «Мясная лавка»</a:t>
            </a:r>
            <a:endParaRPr lang="ru-RU" sz="3000" dirty="0">
              <a:ln w="0">
                <a:noFill/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3" name="image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0" y="159510"/>
            <a:ext cx="955675" cy="10687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2462551" y="5273975"/>
            <a:ext cx="692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ИКБО-03-19	</a:t>
            </a:r>
            <a:r>
              <a:rPr lang="en-US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Прокофьев </a:t>
            </a:r>
            <a:r>
              <a:rPr lang="ru-RU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Сергей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87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31153" y="324304"/>
            <a:ext cx="3529693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Цели и задачи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1440315" y="1649867"/>
            <a:ext cx="9311368" cy="3930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Цель: </a:t>
            </a:r>
            <a:r>
              <a:rPr lang="ru-RU" dirty="0">
                <a:solidFill>
                  <a:schemeClr val="bg1"/>
                </a:solidFill>
              </a:rPr>
              <a:t>Создание интернет-магазина на тему «Мясная лавка</a:t>
            </a:r>
            <a:r>
              <a:rPr lang="ru-RU" dirty="0" smtClean="0">
                <a:solidFill>
                  <a:schemeClr val="bg1"/>
                </a:solidFill>
              </a:rPr>
              <a:t>»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Для достижения цели были поставлены задачи: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Реализовать работу с базой данных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Реализовать добавление и удаление товара из корзины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Реализовать регистрацию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ru-RU" dirty="0" smtClean="0">
                <a:solidFill>
                  <a:schemeClr val="bg1"/>
                </a:solidFill>
              </a:rPr>
              <a:t>авторизацию </a:t>
            </a:r>
            <a:r>
              <a:rPr lang="ru-RU" dirty="0">
                <a:solidFill>
                  <a:schemeClr val="bg1"/>
                </a:solidFill>
              </a:rPr>
              <a:t>пользователей в </a:t>
            </a:r>
            <a:r>
              <a:rPr lang="ru-RU" dirty="0" smtClean="0">
                <a:solidFill>
                  <a:schemeClr val="bg1"/>
                </a:solidFill>
              </a:rPr>
              <a:t>системе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Реализовать оформление заказа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Протестировать работу веб-приложения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11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Анализ предметной области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8" y="1771650"/>
            <a:ext cx="5465454" cy="35071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19" y="1986954"/>
            <a:ext cx="5728991" cy="30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6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6033071" y="2330844"/>
            <a:ext cx="830035" cy="516487"/>
          </a:xfrm>
          <a:custGeom>
            <a:avLst/>
            <a:gdLst>
              <a:gd name="connsiteX0" fmla="*/ 0 w 1551214"/>
              <a:gd name="connsiteY0" fmla="*/ 0 h 767443"/>
              <a:gd name="connsiteX1" fmla="*/ 1551214 w 1551214"/>
              <a:gd name="connsiteY1" fmla="*/ 0 h 767443"/>
              <a:gd name="connsiteX2" fmla="*/ 1551214 w 1551214"/>
              <a:gd name="connsiteY2" fmla="*/ 767443 h 767443"/>
              <a:gd name="connsiteX3" fmla="*/ 0 w 1551214"/>
              <a:gd name="connsiteY3" fmla="*/ 767443 h 767443"/>
              <a:gd name="connsiteX4" fmla="*/ 0 w 1551214"/>
              <a:gd name="connsiteY4" fmla="*/ 0 h 767443"/>
              <a:gd name="connsiteX0" fmla="*/ 81643 w 1551214"/>
              <a:gd name="connsiteY0" fmla="*/ 0 h 791936"/>
              <a:gd name="connsiteX1" fmla="*/ 1551214 w 1551214"/>
              <a:gd name="connsiteY1" fmla="*/ 24493 h 791936"/>
              <a:gd name="connsiteX2" fmla="*/ 1551214 w 1551214"/>
              <a:gd name="connsiteY2" fmla="*/ 791936 h 791936"/>
              <a:gd name="connsiteX3" fmla="*/ 0 w 1551214"/>
              <a:gd name="connsiteY3" fmla="*/ 791936 h 791936"/>
              <a:gd name="connsiteX4" fmla="*/ 81643 w 1551214"/>
              <a:gd name="connsiteY4" fmla="*/ 0 h 791936"/>
              <a:gd name="connsiteX0" fmla="*/ 236764 w 1706335"/>
              <a:gd name="connsiteY0" fmla="*/ 0 h 791936"/>
              <a:gd name="connsiteX1" fmla="*/ 1706335 w 1706335"/>
              <a:gd name="connsiteY1" fmla="*/ 24493 h 791936"/>
              <a:gd name="connsiteX2" fmla="*/ 1706335 w 1706335"/>
              <a:gd name="connsiteY2" fmla="*/ 791936 h 791936"/>
              <a:gd name="connsiteX3" fmla="*/ 0 w 1706335"/>
              <a:gd name="connsiteY3" fmla="*/ 375558 h 791936"/>
              <a:gd name="connsiteX4" fmla="*/ 236764 w 1706335"/>
              <a:gd name="connsiteY4" fmla="*/ 0 h 791936"/>
              <a:gd name="connsiteX0" fmla="*/ 204107 w 1706335"/>
              <a:gd name="connsiteY0" fmla="*/ 0 h 832758"/>
              <a:gd name="connsiteX1" fmla="*/ 1706335 w 1706335"/>
              <a:gd name="connsiteY1" fmla="*/ 65315 h 832758"/>
              <a:gd name="connsiteX2" fmla="*/ 1706335 w 1706335"/>
              <a:gd name="connsiteY2" fmla="*/ 832758 h 832758"/>
              <a:gd name="connsiteX3" fmla="*/ 0 w 1706335"/>
              <a:gd name="connsiteY3" fmla="*/ 416380 h 832758"/>
              <a:gd name="connsiteX4" fmla="*/ 204107 w 1706335"/>
              <a:gd name="connsiteY4" fmla="*/ 0 h 832758"/>
              <a:gd name="connsiteX0" fmla="*/ 204107 w 1706335"/>
              <a:gd name="connsiteY0" fmla="*/ 0 h 849086"/>
              <a:gd name="connsiteX1" fmla="*/ 1706335 w 1706335"/>
              <a:gd name="connsiteY1" fmla="*/ 65315 h 849086"/>
              <a:gd name="connsiteX2" fmla="*/ 1445078 w 1706335"/>
              <a:gd name="connsiteY2" fmla="*/ 849086 h 849086"/>
              <a:gd name="connsiteX3" fmla="*/ 0 w 1706335"/>
              <a:gd name="connsiteY3" fmla="*/ 416380 h 849086"/>
              <a:gd name="connsiteX4" fmla="*/ 204107 w 1706335"/>
              <a:gd name="connsiteY4" fmla="*/ 0 h 849086"/>
              <a:gd name="connsiteX0" fmla="*/ 204107 w 1698171"/>
              <a:gd name="connsiteY0" fmla="*/ 0 h 849086"/>
              <a:gd name="connsiteX1" fmla="*/ 1698171 w 1698171"/>
              <a:gd name="connsiteY1" fmla="*/ 318408 h 849086"/>
              <a:gd name="connsiteX2" fmla="*/ 1445078 w 1698171"/>
              <a:gd name="connsiteY2" fmla="*/ 849086 h 849086"/>
              <a:gd name="connsiteX3" fmla="*/ 0 w 1698171"/>
              <a:gd name="connsiteY3" fmla="*/ 416380 h 849086"/>
              <a:gd name="connsiteX4" fmla="*/ 204107 w 1698171"/>
              <a:gd name="connsiteY4" fmla="*/ 0 h 8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171" h="849086">
                <a:moveTo>
                  <a:pt x="204107" y="0"/>
                </a:moveTo>
                <a:lnTo>
                  <a:pt x="1698171" y="318408"/>
                </a:lnTo>
                <a:lnTo>
                  <a:pt x="1445078" y="849086"/>
                </a:lnTo>
                <a:lnTo>
                  <a:pt x="0" y="416380"/>
                </a:lnTo>
                <a:lnTo>
                  <a:pt x="20410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8208251" y="1675494"/>
            <a:ext cx="2200174" cy="2102802"/>
          </a:xfrm>
          <a:prstGeom prst="ellipse">
            <a:avLst/>
          </a:prstGeom>
          <a:solidFill>
            <a:srgbClr val="E6EBF1"/>
          </a:solidFill>
          <a:ln>
            <a:solidFill>
              <a:srgbClr val="E6E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5271" y="201038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Выбор технологий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33" y="1686130"/>
            <a:ext cx="2096725" cy="20967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251" y="1675494"/>
            <a:ext cx="2200174" cy="2108880"/>
          </a:xfrm>
          <a:prstGeom prst="rect">
            <a:avLst/>
          </a:prstGeom>
        </p:spPr>
      </p:pic>
      <p:pic>
        <p:nvPicPr>
          <p:cNvPr id="1042" name="Picture 18" descr="https://upload.wikimedia.org/wikipedia/commons/thumb/2/29/Postgresql_elephant.svg/1200px-Postgresql_elephant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99" y="3784374"/>
            <a:ext cx="2382089" cy="24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konsultanitbandung.net/wp-content/uploads/2020/09/spring-3-logo-png-transparent-2048x204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995" y="3784374"/>
            <a:ext cx="2477598" cy="247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hsto.org/webt/s7/dh/wn/s7dhwnguygfdrlmftsuuoxeicau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t="-496" r="62839" b="496"/>
          <a:stretch/>
        </p:blipFill>
        <p:spPr bwMode="auto">
          <a:xfrm>
            <a:off x="4630434" y="1358307"/>
            <a:ext cx="2805274" cy="229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6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6" y="3703971"/>
            <a:ext cx="5498768" cy="30461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31" y="988620"/>
            <a:ext cx="4421412" cy="283440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68" y="1139665"/>
            <a:ext cx="5789426" cy="2346417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775271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Разработка приложения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143" y="3995374"/>
            <a:ext cx="5533389" cy="27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6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Корзина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77" y="1325563"/>
            <a:ext cx="9718446" cy="487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92" y="2280608"/>
            <a:ext cx="3932099" cy="28846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245" y="2049236"/>
            <a:ext cx="3699319" cy="3347393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159328" y="383722"/>
            <a:ext cx="9446415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Регистрация </a:t>
            </a:r>
            <a:r>
              <a:rPr lang="ru-RU" b="1" dirty="0">
                <a:solidFill>
                  <a:schemeClr val="bg1"/>
                </a:solidFill>
              </a:rPr>
              <a:t>и </a:t>
            </a:r>
            <a:r>
              <a:rPr lang="ru-RU" b="1" dirty="0" smtClean="0">
                <a:solidFill>
                  <a:schemeClr val="bg1"/>
                </a:solidFill>
              </a:rPr>
              <a:t>авторизация </a:t>
            </a:r>
            <a:r>
              <a:rPr lang="ru-RU" b="1" dirty="0">
                <a:solidFill>
                  <a:schemeClr val="bg1"/>
                </a:solidFill>
              </a:rPr>
              <a:t>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65138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Тестирование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72" y="1764541"/>
            <a:ext cx="5359018" cy="7037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27470"/>
            <a:ext cx="5076363" cy="7138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73122"/>
            <a:ext cx="5599173" cy="7730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2208" y="1516231"/>
            <a:ext cx="3119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Добавления товара в корзину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Удаление товара из корзины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Получение товаров в корзине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Оформление заказа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9922" y="4966752"/>
            <a:ext cx="2963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Получение товара по сорту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Получение товара по имени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78283" y="3236479"/>
            <a:ext cx="3511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Регистрация </a:t>
            </a:r>
            <a:r>
              <a:rPr lang="ru-RU" dirty="0">
                <a:solidFill>
                  <a:schemeClr val="bg1"/>
                </a:solidFill>
              </a:rPr>
              <a:t>нового пользователя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Поиск пользователя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1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2601" y="2743200"/>
            <a:ext cx="9144000" cy="1011692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Спасибо за внимание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4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125</Words>
  <Application>Microsoft Office PowerPoint</Application>
  <PresentationFormat>Широкоэкранный</PresentationFormat>
  <Paragraphs>33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ＭＳ Ｐゴシック</vt:lpstr>
      <vt:lpstr>Arial</vt:lpstr>
      <vt:lpstr>Calibri</vt:lpstr>
      <vt:lpstr>Calibri Light</vt:lpstr>
      <vt:lpstr>Times New Roman</vt:lpstr>
      <vt:lpstr>Office Theme</vt:lpstr>
      <vt:lpstr>Презентация PowerPoint</vt:lpstr>
      <vt:lpstr>Цели и задачи</vt:lpstr>
      <vt:lpstr>Анализ предметной области</vt:lpstr>
      <vt:lpstr>Выбор технологий</vt:lpstr>
      <vt:lpstr>Разработка приложения</vt:lpstr>
      <vt:lpstr>Корзина</vt:lpstr>
      <vt:lpstr>Регистрация и авторизация пользователей</vt:lpstr>
      <vt:lpstr>Тестирование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User</dc:creator>
  <cp:lastModifiedBy>Сергей Прокофьев</cp:lastModifiedBy>
  <cp:revision>38</cp:revision>
  <dcterms:created xsi:type="dcterms:W3CDTF">2020-01-16T11:27:47Z</dcterms:created>
  <dcterms:modified xsi:type="dcterms:W3CDTF">2021-05-23T21:38:45Z</dcterms:modified>
</cp:coreProperties>
</file>